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06" r:id="rId2"/>
  </p:sldMasterIdLst>
  <p:sldIdLst>
    <p:sldId id="269" r:id="rId3"/>
    <p:sldId id="284" r:id="rId4"/>
    <p:sldId id="286" r:id="rId5"/>
    <p:sldId id="287" r:id="rId6"/>
    <p:sldId id="258" r:id="rId7"/>
    <p:sldId id="289" r:id="rId8"/>
    <p:sldId id="285" r:id="rId9"/>
    <p:sldId id="267" r:id="rId10"/>
    <p:sldId id="293" r:id="rId11"/>
    <p:sldId id="295" r:id="rId12"/>
    <p:sldId id="291" r:id="rId13"/>
    <p:sldId id="296" r:id="rId14"/>
    <p:sldId id="288" r:id="rId15"/>
    <p:sldId id="298" r:id="rId16"/>
    <p:sldId id="292" r:id="rId17"/>
    <p:sldId id="297" r:id="rId18"/>
    <p:sldId id="299" r:id="rId19"/>
    <p:sldId id="300" r:id="rId20"/>
    <p:sldId id="301" r:id="rId21"/>
    <p:sldId id="302" r:id="rId22"/>
    <p:sldId id="265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63"/>
  </p:normalViewPr>
  <p:slideViewPr>
    <p:cSldViewPr snapToGrid="0" snapToObjects="1">
      <p:cViewPr>
        <p:scale>
          <a:sx n="125" d="100"/>
          <a:sy n="125" d="100"/>
        </p:scale>
        <p:origin x="10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"/>
            <a:ext cx="9144000" cy="6855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- sma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_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" y="-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" y="-1041"/>
            <a:ext cx="9142612" cy="685904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3" orient="horz" pos="60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Module2: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Xiaohan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zh-CN" altLang="en-US" dirty="0"/>
              <a:t> </a:t>
            </a:r>
            <a:r>
              <a:rPr lang="en-US" altLang="zh-CN" dirty="0" err="1"/>
              <a:t>Tiannan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Siyu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r"/>
            <a:r>
              <a:rPr lang="en-US" altLang="zh-CN" dirty="0"/>
              <a:t>Tues</a:t>
            </a:r>
            <a:r>
              <a:rPr lang="zh-CN" altLang="en-US" dirty="0"/>
              <a:t> </a:t>
            </a:r>
            <a:r>
              <a:rPr lang="en-US" altLang="zh-CN" dirty="0"/>
              <a:t>Group3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Chi-Square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7340FC72-52B8-294C-81FB-8E4F1DCB6B9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732731"/>
          <a:ext cx="7885593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7161">
                  <a:extLst>
                    <a:ext uri="{9D8B030D-6E8A-4147-A177-3AD203B41FA5}">
                      <a16:colId xmlns:a16="http://schemas.microsoft.com/office/drawing/2014/main" val="3287287384"/>
                    </a:ext>
                  </a:extLst>
                </a:gridCol>
                <a:gridCol w="1134550">
                  <a:extLst>
                    <a:ext uri="{9D8B030D-6E8A-4147-A177-3AD203B41FA5}">
                      <a16:colId xmlns:a16="http://schemas.microsoft.com/office/drawing/2014/main" val="1690210499"/>
                    </a:ext>
                  </a:extLst>
                </a:gridCol>
                <a:gridCol w="1172056">
                  <a:extLst>
                    <a:ext uri="{9D8B030D-6E8A-4147-A177-3AD203B41FA5}">
                      <a16:colId xmlns:a16="http://schemas.microsoft.com/office/drawing/2014/main" val="3795678626"/>
                    </a:ext>
                  </a:extLst>
                </a:gridCol>
                <a:gridCol w="1303326">
                  <a:extLst>
                    <a:ext uri="{9D8B030D-6E8A-4147-A177-3AD203B41FA5}">
                      <a16:colId xmlns:a16="http://schemas.microsoft.com/office/drawing/2014/main" val="2268746891"/>
                    </a:ext>
                  </a:extLst>
                </a:gridCol>
                <a:gridCol w="1237692">
                  <a:extLst>
                    <a:ext uri="{9D8B030D-6E8A-4147-A177-3AD203B41FA5}">
                      <a16:colId xmlns:a16="http://schemas.microsoft.com/office/drawing/2014/main" val="3623173664"/>
                    </a:ext>
                  </a:extLst>
                </a:gridCol>
                <a:gridCol w="1190808">
                  <a:extLst>
                    <a:ext uri="{9D8B030D-6E8A-4147-A177-3AD203B41FA5}">
                      <a16:colId xmlns:a16="http://schemas.microsoft.com/office/drawing/2014/main" val="1758112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85326" marR="85326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TWO-STAR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THREE-STAR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FOUR-STAR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FIVE-STAR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541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appears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234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178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7004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663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1185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1922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1999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3618552643"/>
                  </a:ext>
                </a:extLst>
              </a:tr>
            </a:tbl>
          </a:graphicData>
        </a:graphic>
      </p:graphicFrame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A91981C-4969-144B-A524-8F9834C7A45A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C239F-AD3F-504D-B66D-19407E76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62" y="2984462"/>
            <a:ext cx="6897565" cy="23312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C46254-F14E-394E-ABAE-C01E8BB7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19737"/>
              </p:ext>
            </p:extLst>
          </p:nvPr>
        </p:nvGraphicFramePr>
        <p:xfrm>
          <a:off x="628647" y="5418192"/>
          <a:ext cx="7885596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266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Selection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Rib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35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Wilcoxon two-sample test</a:t>
            </a:r>
            <a:endParaRPr 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7340FC72-52B8-294C-81FB-8E4F1DCB6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114450"/>
              </p:ext>
            </p:extLst>
          </p:nvPr>
        </p:nvGraphicFramePr>
        <p:xfrm>
          <a:off x="336621" y="1164953"/>
          <a:ext cx="8470758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730">
                  <a:extLst>
                    <a:ext uri="{9D8B030D-6E8A-4147-A177-3AD203B41FA5}">
                      <a16:colId xmlns:a16="http://schemas.microsoft.com/office/drawing/2014/main" val="3287287384"/>
                    </a:ext>
                  </a:extLst>
                </a:gridCol>
                <a:gridCol w="1187687">
                  <a:extLst>
                    <a:ext uri="{9D8B030D-6E8A-4147-A177-3AD203B41FA5}">
                      <a16:colId xmlns:a16="http://schemas.microsoft.com/office/drawing/2014/main" val="1690210499"/>
                    </a:ext>
                  </a:extLst>
                </a:gridCol>
                <a:gridCol w="1264422">
                  <a:extLst>
                    <a:ext uri="{9D8B030D-6E8A-4147-A177-3AD203B41FA5}">
                      <a16:colId xmlns:a16="http://schemas.microsoft.com/office/drawing/2014/main" val="3795678626"/>
                    </a:ext>
                  </a:extLst>
                </a:gridCol>
                <a:gridCol w="1406037">
                  <a:extLst>
                    <a:ext uri="{9D8B030D-6E8A-4147-A177-3AD203B41FA5}">
                      <a16:colId xmlns:a16="http://schemas.microsoft.com/office/drawing/2014/main" val="2268746891"/>
                    </a:ext>
                  </a:extLst>
                </a:gridCol>
                <a:gridCol w="1335230">
                  <a:extLst>
                    <a:ext uri="{9D8B030D-6E8A-4147-A177-3AD203B41FA5}">
                      <a16:colId xmlns:a16="http://schemas.microsoft.com/office/drawing/2014/main" val="3623173664"/>
                    </a:ext>
                  </a:extLst>
                </a:gridCol>
                <a:gridCol w="1284652">
                  <a:extLst>
                    <a:ext uri="{9D8B030D-6E8A-4147-A177-3AD203B41FA5}">
                      <a16:colId xmlns:a16="http://schemas.microsoft.com/office/drawing/2014/main" val="1758112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85326" marR="85326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TWO-STAR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THREE-STAR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FOUR-STAR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FIVE-STAR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541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appears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234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178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7004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663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1185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1922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1999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3618552643"/>
                  </a:ext>
                </a:extLst>
              </a:tr>
            </a:tbl>
          </a:graphicData>
        </a:graphic>
      </p:graphicFrame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A91981C-4969-144B-A524-8F9834C7A45A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(1…1,</a:t>
            </a:r>
            <a:r>
              <a:rPr lang="zh-CN" altLang="en-US" dirty="0"/>
              <a:t> </a:t>
            </a:r>
            <a:r>
              <a:rPr lang="en-US" altLang="zh-CN" dirty="0"/>
              <a:t>2…2,</a:t>
            </a:r>
            <a:r>
              <a:rPr lang="zh-CN" altLang="en-US" dirty="0"/>
              <a:t> </a:t>
            </a:r>
            <a:r>
              <a:rPr lang="en-US" altLang="zh-CN" dirty="0"/>
              <a:t>3…3,</a:t>
            </a:r>
            <a:r>
              <a:rPr lang="zh-CN" altLang="en-US" dirty="0"/>
              <a:t> </a:t>
            </a:r>
            <a:r>
              <a:rPr lang="en-US" altLang="zh-CN" dirty="0"/>
              <a:t>4…4,</a:t>
            </a:r>
            <a:r>
              <a:rPr lang="zh-CN" altLang="en-US" dirty="0"/>
              <a:t> </a:t>
            </a:r>
            <a:r>
              <a:rPr lang="en-US" altLang="zh-CN" dirty="0"/>
              <a:t>5…5)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1,2,3,4,5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68,70,129,234,178</a:t>
            </a:r>
          </a:p>
          <a:p>
            <a:pPr lvl="1"/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(1…1,</a:t>
            </a:r>
            <a:r>
              <a:rPr lang="zh-CN" altLang="en-US" dirty="0"/>
              <a:t> </a:t>
            </a:r>
            <a:r>
              <a:rPr lang="en-US" altLang="zh-CN" dirty="0"/>
              <a:t>2…2,</a:t>
            </a:r>
            <a:r>
              <a:rPr lang="zh-CN" altLang="en-US" dirty="0"/>
              <a:t> </a:t>
            </a:r>
            <a:r>
              <a:rPr lang="en-US" altLang="zh-CN" dirty="0"/>
              <a:t>3…3,</a:t>
            </a:r>
            <a:r>
              <a:rPr lang="zh-CN" altLang="en-US" dirty="0"/>
              <a:t> </a:t>
            </a:r>
            <a:r>
              <a:rPr lang="en-US" altLang="zh-CN" dirty="0"/>
              <a:t>4…4,</a:t>
            </a:r>
            <a:r>
              <a:rPr lang="zh-CN" altLang="en-US" dirty="0"/>
              <a:t> </a:t>
            </a:r>
            <a:r>
              <a:rPr lang="en-US" altLang="zh-CN" dirty="0"/>
              <a:t>5…5)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1,2,3,4,5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439,</a:t>
            </a:r>
            <a:r>
              <a:rPr lang="zh-CN" altLang="en-US" dirty="0"/>
              <a:t> </a:t>
            </a:r>
            <a:r>
              <a:rPr lang="en-US" altLang="zh-CN" dirty="0"/>
              <a:t>663,</a:t>
            </a:r>
            <a:r>
              <a:rPr lang="zh-CN" altLang="en-US" dirty="0"/>
              <a:t> </a:t>
            </a:r>
            <a:r>
              <a:rPr lang="en-US" altLang="zh-CN" dirty="0"/>
              <a:t>1185,</a:t>
            </a:r>
            <a:r>
              <a:rPr lang="zh-CN" altLang="en-US" dirty="0"/>
              <a:t> </a:t>
            </a:r>
            <a:r>
              <a:rPr lang="en-US" altLang="zh-CN" dirty="0"/>
              <a:t>1922,</a:t>
            </a:r>
            <a:r>
              <a:rPr lang="zh-CN" altLang="en-US" dirty="0"/>
              <a:t> </a:t>
            </a:r>
            <a:r>
              <a:rPr lang="en-US" altLang="zh-CN" dirty="0"/>
              <a:t>1999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C46254-F14E-394E-ABAE-C01E8BB7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47718"/>
              </p:ext>
            </p:extLst>
          </p:nvPr>
        </p:nvGraphicFramePr>
        <p:xfrm>
          <a:off x="411984" y="4433453"/>
          <a:ext cx="8320032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672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u="none" dirty="0"/>
                        <a:t>Selection</a:t>
                      </a:r>
                      <a:endParaRPr lang="zh-CN" altLang="en-US" b="0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Rib</a:t>
                      </a:r>
                      <a:endParaRPr lang="zh-CN" altLang="en-US" b="1" i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2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B1BC4-FBCF-F943-B273-E812C426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6A671-523A-4547-B219-F44BD889F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Suggestions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1316A6-AA37-9544-9004-54131EFDA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78627"/>
              </p:ext>
            </p:extLst>
          </p:nvPr>
        </p:nvGraphicFramePr>
        <p:xfrm>
          <a:off x="628650" y="1700301"/>
          <a:ext cx="7885596" cy="1376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266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u="none" dirty="0"/>
                        <a:t>Selection</a:t>
                      </a:r>
                      <a:endParaRPr lang="zh-CN" altLang="en-US" b="0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Rib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Chi-Square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wilcoxon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15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4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8CF30-6772-524D-94A8-ABCE4D96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0832ACE-26EB-3849-914B-780DA0FD61C4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December</a:t>
            </a:r>
            <a:endParaRPr kumimoji="1"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E620627-A5D9-F642-A6D7-FF5F7277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9849"/>
            <a:ext cx="7886700" cy="4170768"/>
          </a:xfrm>
        </p:spPr>
      </p:pic>
    </p:spTree>
    <p:extLst>
      <p:ext uri="{BB962C8B-B14F-4D97-AF65-F5344CB8AC3E}">
        <p14:creationId xmlns:p14="http://schemas.microsoft.com/office/powerpoint/2010/main" val="15362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A5E49-E0CF-0542-B896-A77C82A0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08088-A694-DD42-BB19-647105AF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(3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5),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(6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8),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Autumn</a:t>
            </a:r>
            <a:r>
              <a:rPr kumimoji="1" lang="zh-CN" altLang="en-US" dirty="0"/>
              <a:t> </a:t>
            </a:r>
            <a:r>
              <a:rPr kumimoji="1" lang="en-US" altLang="zh-CN" dirty="0"/>
              <a:t>(9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11),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(12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E3717-6A3E-BC47-8A42-9B0CC6F6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00"/>
            <a:ext cx="9144000" cy="294755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71E5C3-B484-D84F-870B-AE9AFCBBE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10646"/>
              </p:ext>
            </p:extLst>
          </p:nvPr>
        </p:nvGraphicFramePr>
        <p:xfrm>
          <a:off x="316524" y="5256565"/>
          <a:ext cx="8510952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7738">
                  <a:extLst>
                    <a:ext uri="{9D8B030D-6E8A-4147-A177-3AD203B41FA5}">
                      <a16:colId xmlns:a16="http://schemas.microsoft.com/office/drawing/2014/main" val="2854845918"/>
                    </a:ext>
                  </a:extLst>
                </a:gridCol>
                <a:gridCol w="1896626">
                  <a:extLst>
                    <a:ext uri="{9D8B030D-6E8A-4147-A177-3AD203B41FA5}">
                      <a16:colId xmlns:a16="http://schemas.microsoft.com/office/drawing/2014/main" val="224381132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435281366"/>
                    </a:ext>
                  </a:extLst>
                </a:gridCol>
                <a:gridCol w="3150157">
                  <a:extLst>
                    <a:ext uri="{9D8B030D-6E8A-4147-A177-3AD203B41FA5}">
                      <a16:colId xmlns:a16="http://schemas.microsoft.com/office/drawing/2014/main" val="179287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Chi-square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ANOVA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Kruskal-Wallis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K-sample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3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8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0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BBEF2-E553-EE42-ACBA-F0B77513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7BFB77-9417-2240-9817-BBCF2F003B62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Decompose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model.</a:t>
            </a:r>
          </a:p>
          <a:p>
            <a:r>
              <a:rPr kumimoji="1" lang="en-US" altLang="zh-CN" dirty="0"/>
              <a:t>P-value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adf.test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0.0173</a:t>
            </a:r>
            <a:r>
              <a:rPr kumimoji="1" lang="zh-CN" altLang="en-US" dirty="0"/>
              <a:t>            </a:t>
            </a:r>
            <a:r>
              <a:rPr kumimoji="1" lang="en-US" altLang="zh-CN" dirty="0"/>
              <a:t>Stationary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EEDE9AB-E030-084D-AA10-E1E2A23D826A}"/>
              </a:ext>
            </a:extLst>
          </p:cNvPr>
          <p:cNvCxnSpPr/>
          <p:nvPr/>
        </p:nvCxnSpPr>
        <p:spPr>
          <a:xfrm>
            <a:off x="4662435" y="1772337"/>
            <a:ext cx="572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ECD7BD3B-2C7E-C749-AE50-8CC32182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36186"/>
            <a:ext cx="7886700" cy="4123686"/>
          </a:xfrm>
        </p:spPr>
      </p:pic>
    </p:spTree>
    <p:extLst>
      <p:ext uri="{BB962C8B-B14F-4D97-AF65-F5344CB8AC3E}">
        <p14:creationId xmlns:p14="http://schemas.microsoft.com/office/powerpoint/2010/main" val="54998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D1EBC-3ADF-CF41-8C4E-3C2990E2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09988-C43E-9447-B0D5-6AA366EC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significant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months.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66B4C-FB76-DB4E-BE3D-9C5EC374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18494"/>
            <a:ext cx="7886700" cy="41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A50AA-4367-E44D-89AC-601933C7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F8232-8C0C-C648-9EA5-3E90CCE4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(root)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december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A)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months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B),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(symmetric difference)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D30DB-3A24-7B42-89A1-D7D14ABB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328" y="2109980"/>
            <a:ext cx="3021344" cy="263803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E9602ED-504D-B843-97F1-8584F553C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70394"/>
              </p:ext>
            </p:extLst>
          </p:nvPr>
        </p:nvGraphicFramePr>
        <p:xfrm>
          <a:off x="216039" y="4951025"/>
          <a:ext cx="8711921" cy="1005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7101">
                  <a:extLst>
                    <a:ext uri="{9D8B030D-6E8A-4147-A177-3AD203B41FA5}">
                      <a16:colId xmlns:a16="http://schemas.microsoft.com/office/drawing/2014/main" val="888368061"/>
                    </a:ext>
                  </a:extLst>
                </a:gridCol>
                <a:gridCol w="6644820">
                  <a:extLst>
                    <a:ext uri="{9D8B030D-6E8A-4147-A177-3AD203B41FA5}">
                      <a16:colId xmlns:a16="http://schemas.microsoft.com/office/drawing/2014/main" val="407302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Words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'cocktail', 'crab', 'decor', 'hours', 'meats', 'minutes', 'money', 'reviews‘,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'sauce', 'soup', 'waiter'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3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Words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'area', 'cream', 'flavors', 'friends', 'mimosas', 'potatoes', 'salads', 'salmon', 'spoon', 'staff', 'way'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7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8AC8E-783F-8442-A0C5-4924432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214DF-990D-A940-B4BC-0197C0702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(Frequency)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(Wilcoxon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Chi-square)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7DCB1A-9B3D-FF4A-A245-275C1F93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90989"/>
              </p:ext>
            </p:extLst>
          </p:nvPr>
        </p:nvGraphicFramePr>
        <p:xfrm>
          <a:off x="321547" y="2210918"/>
          <a:ext cx="8380330" cy="4293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033">
                  <a:extLst>
                    <a:ext uri="{9D8B030D-6E8A-4147-A177-3AD203B41FA5}">
                      <a16:colId xmlns:a16="http://schemas.microsoft.com/office/drawing/2014/main" val="1969275171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481788588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1758568119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524639687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416541231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1683308633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3732930354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2474769355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2830909155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3329593078"/>
                    </a:ext>
                  </a:extLst>
                </a:gridCol>
              </a:tblGrid>
              <a:tr h="552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A/B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in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december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other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Wilcoxon_p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Chi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square_p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endParaRPr lang="en-US" altLang="zh-CN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B/A</a:t>
                      </a:r>
                      <a:endParaRPr lang="zh-CN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in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december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other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Wilcoxon_p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Chi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square_p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007896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spoon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562495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reviews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48223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waiter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1" u="sng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potatoes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747444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meats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1" u="sng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flavors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2550394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minutes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mimosas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9253416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salmon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7514058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decor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cream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2659507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cocktail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salads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33672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area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43504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money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friends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331988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sauce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way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625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91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C71FA-8E3D-3D44-82FD-D6FAA278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31F1B-0DE3-0248-9F33-AE01146C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meats.</a:t>
            </a:r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1~3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The meats had absolutely </a:t>
            </a:r>
            <a:r>
              <a:rPr kumimoji="1" lang="en" altLang="zh-CN" b="1" dirty="0"/>
              <a:t>no flavor</a:t>
            </a:r>
            <a:r>
              <a:rPr kumimoji="1" lang="en" altLang="zh-CN" dirty="0"/>
              <a:t>, </a:t>
            </a:r>
            <a:r>
              <a:rPr kumimoji="1" lang="en" altLang="zh-CN" b="1" dirty="0"/>
              <a:t>not even salt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They offer a variety of </a:t>
            </a:r>
            <a:r>
              <a:rPr kumimoji="1" lang="en" altLang="zh-CN" b="1" dirty="0"/>
              <a:t>over salted meats</a:t>
            </a:r>
            <a:r>
              <a:rPr kumimoji="1" lang="en" altLang="zh-CN" dirty="0"/>
              <a:t>, none of which were particularly good.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A lot of the meats just seemed to be </a:t>
            </a:r>
            <a:r>
              <a:rPr kumimoji="1" lang="en" altLang="zh-CN" b="1" dirty="0"/>
              <a:t>overcooked</a:t>
            </a:r>
            <a:r>
              <a:rPr kumimoji="1" lang="en" altLang="zh-CN" dirty="0"/>
              <a:t>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In fact, the carvery is bad - the meats are </a:t>
            </a:r>
            <a:r>
              <a:rPr kumimoji="1" lang="en" altLang="zh-CN" b="1" dirty="0"/>
              <a:t>tough to chew </a:t>
            </a:r>
            <a:r>
              <a:rPr kumimoji="1" lang="en" altLang="zh-CN" dirty="0"/>
              <a:t>- a sign of low quality.</a:t>
            </a:r>
          </a:p>
          <a:p>
            <a:pPr marL="685800" lvl="1" indent="-342900">
              <a:buFont typeface="+mj-lt"/>
              <a:buAutoNum type="arabicPeriod"/>
            </a:pPr>
            <a:endParaRPr kumimoji="1" lang="en" altLang="zh-CN" dirty="0"/>
          </a:p>
          <a:p>
            <a:pPr marL="685800" lvl="1" indent="-342900">
              <a:buFont typeface="+mj-lt"/>
              <a:buAutoNum type="arabicPeriod"/>
            </a:pPr>
            <a:endParaRPr kumimoji="1" lang="en" altLang="zh-CN" b="1" dirty="0"/>
          </a:p>
          <a:p>
            <a:pPr marL="685800" lvl="1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581F8-48D0-3B4A-B589-AC949729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05" y="4684710"/>
            <a:ext cx="3989195" cy="21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24CA6-FC29-CE45-BF78-983DCB89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0FDB7-D184-4D41-B09B-95A84D4B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Kaggle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Bag-of-words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Pre-defined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Detect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Suggestions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2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64D2F-2FC6-CC43-ADCE-9B4A79F4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71739-F83A-1B41-BD00-FF5DDA3B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hours</a:t>
            </a:r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five-star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Also we called most of the buffets and they had like 2 hours wait, and we only waited like 10 minutes or less.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we came because our original plan was to hit up Bacchanal Buffet</a:t>
            </a:r>
            <a:r>
              <a:rPr kumimoji="1" lang="zh-CN" altLang="en-US" dirty="0"/>
              <a:t> </a:t>
            </a:r>
            <a:r>
              <a:rPr kumimoji="1" lang="en" altLang="zh-CN" dirty="0"/>
              <a:t>which had a ridiculous wait of 3-4 hours at 2PM.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1~3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lvl="1"/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1.5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2.5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hours…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D386C-9ED4-A947-A756-E0A1BE85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34" y="4642338"/>
            <a:ext cx="4086666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4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C223-0544-284E-AEDE-060ABB8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Weakness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20827-6FDB-8048-BE0B-6D2271DDAE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Strength:</a:t>
            </a:r>
          </a:p>
          <a:p>
            <a:r>
              <a:rPr kumimoji="1" lang="en-US" altLang="zh-CN" dirty="0"/>
              <a:t>Look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thus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suggestion.</a:t>
            </a:r>
          </a:p>
          <a:p>
            <a:r>
              <a:rPr kumimoji="1" lang="en-US" altLang="zh-CN" dirty="0"/>
              <a:t>Extract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thus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menu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accordingly.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ADADCC-2BEF-294D-A419-63F51A0BB0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Weakness:</a:t>
            </a:r>
          </a:p>
          <a:p>
            <a:r>
              <a:rPr kumimoji="1" lang="en-US" altLang="zh-CN" dirty="0"/>
              <a:t>Lack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thus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assumption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use.</a:t>
            </a:r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Kaggle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part.</a:t>
            </a:r>
          </a:p>
        </p:txBody>
      </p:sp>
    </p:spTree>
    <p:extLst>
      <p:ext uri="{BB962C8B-B14F-4D97-AF65-F5344CB8AC3E}">
        <p14:creationId xmlns:p14="http://schemas.microsoft.com/office/powerpoint/2010/main" val="373700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25E6095-CFD1-5340-93D2-A15A9F8D19DF}"/>
              </a:ext>
            </a:extLst>
          </p:cNvPr>
          <p:cNvSpPr txBox="1"/>
          <p:nvPr/>
        </p:nvSpPr>
        <p:spPr>
          <a:xfrm>
            <a:off x="2526714" y="2413337"/>
            <a:ext cx="4778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Thank</a:t>
            </a:r>
            <a:r>
              <a:rPr kumimoji="1" lang="zh-CN" altLang="en-US" sz="6000" dirty="0"/>
              <a:t> </a:t>
            </a:r>
            <a:r>
              <a:rPr kumimoji="1" lang="en-US" altLang="zh-CN" sz="6000" dirty="0"/>
              <a:t>you!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6955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7B47F-F155-C74F-8877-0FA7F06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Bag-of-words model</a:t>
            </a:r>
            <a:r>
              <a:rPr lang="zh-CN" altLang="en-US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EF58A-983B-1046-816E-AEC2E685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 </a:t>
            </a:r>
            <a:r>
              <a:rPr lang="en-US" altLang="zh-CN" dirty="0"/>
              <a:t>SVM</a:t>
            </a:r>
          </a:p>
          <a:p>
            <a:pPr lvl="1"/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lvl="1"/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F4A7C0-7B3A-7C4A-8DE1-6B1536F0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43869"/>
              </p:ext>
            </p:extLst>
          </p:nvPr>
        </p:nvGraphicFramePr>
        <p:xfrm>
          <a:off x="628650" y="2768133"/>
          <a:ext cx="8053128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282">
                  <a:extLst>
                    <a:ext uri="{9D8B030D-6E8A-4147-A177-3AD203B41FA5}">
                      <a16:colId xmlns:a16="http://schemas.microsoft.com/office/drawing/2014/main" val="333966888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2431292955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274339847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37973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Frequency-RMSE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TF-IDF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57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Naïve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Bayes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77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u="sng" dirty="0"/>
                        <a:t>0.892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5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3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41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AA32-9FFF-D046-ABEF-03B23AB4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437E5-60FA-1746-9CFF-7EB13A39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Output)</a:t>
            </a:r>
          </a:p>
          <a:p>
            <a:pPr lvl="1"/>
            <a:r>
              <a:rPr kumimoji="1" lang="en-US" altLang="zh-CN" dirty="0"/>
              <a:t>Embedding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built-in</a:t>
            </a:r>
          </a:p>
          <a:p>
            <a:pPr lvl="1"/>
            <a:r>
              <a:rPr kumimoji="1" lang="en-US" altLang="zh-CN" dirty="0"/>
              <a:t>LSTM: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-US" altLang="zh-CN" dirty="0" err="1"/>
              <a:t>hidden_nodes</a:t>
            </a:r>
            <a:endParaRPr lang="en-US" altLang="zh-CN" dirty="0"/>
          </a:p>
          <a:p>
            <a:pPr lvl="1"/>
            <a:r>
              <a:rPr lang="en-US" altLang="zh-CN" dirty="0"/>
              <a:t>100k data</a:t>
            </a:r>
          </a:p>
          <a:p>
            <a:pPr lvl="1"/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Kaggle: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0.81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62276-2806-764E-9038-0C281531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---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BBBF5-EA01-7C40-BB99-9963CC8C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</a:t>
            </a:r>
          </a:p>
          <a:p>
            <a:endParaRPr kumimoji="1" lang="en-US" altLang="zh-CN" dirty="0"/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0D3F0C8D-3423-9E4D-91B2-D291E425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62" y="1758462"/>
            <a:ext cx="8688338" cy="37294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F55C63F-D1FE-D04F-8B00-D6BB77AF483D}"/>
              </a:ext>
            </a:extLst>
          </p:cNvPr>
          <p:cNvSpPr/>
          <p:nvPr/>
        </p:nvSpPr>
        <p:spPr>
          <a:xfrm>
            <a:off x="6290269" y="2491992"/>
            <a:ext cx="1065125" cy="81391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16A-0CF2-2B40-8A87-8CB906D8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Aspect Term 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5D01-DB6B-2D42-8385-892875B4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review.json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 err="1"/>
              <a:t>business.json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spacy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package)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meaningful</a:t>
            </a:r>
            <a:r>
              <a:rPr lang="zh-CN" altLang="en-US" dirty="0"/>
              <a:t> </a:t>
            </a:r>
            <a:r>
              <a:rPr lang="en-US" altLang="zh-CN" dirty="0"/>
              <a:t>roots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2177</a:t>
            </a:r>
            <a:r>
              <a:rPr lang="zh-CN" altLang="en-US" dirty="0"/>
              <a:t> </a:t>
            </a:r>
            <a:r>
              <a:rPr lang="en-US" altLang="zh-CN" b="1" dirty="0"/>
              <a:t>five-star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B682A1-B334-F840-9E93-7DB314FB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806817"/>
              </p:ext>
            </p:extLst>
          </p:nvPr>
        </p:nvGraphicFramePr>
        <p:xfrm>
          <a:off x="180871" y="3153845"/>
          <a:ext cx="8782258" cy="235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259">
                  <a:extLst>
                    <a:ext uri="{9D8B030D-6E8A-4147-A177-3AD203B41FA5}">
                      <a16:colId xmlns:a16="http://schemas.microsoft.com/office/drawing/2014/main" val="1296150100"/>
                    </a:ext>
                  </a:extLst>
                </a:gridCol>
                <a:gridCol w="2383726">
                  <a:extLst>
                    <a:ext uri="{9D8B030D-6E8A-4147-A177-3AD203B41FA5}">
                      <a16:colId xmlns:a16="http://schemas.microsoft.com/office/drawing/2014/main" val="2590563494"/>
                    </a:ext>
                  </a:extLst>
                </a:gridCol>
                <a:gridCol w="4608273">
                  <a:extLst>
                    <a:ext uri="{9D8B030D-6E8A-4147-A177-3AD203B41FA5}">
                      <a16:colId xmlns:a16="http://schemas.microsoft.com/office/drawing/2014/main" val="1324116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Mentioned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reviews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0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desserts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a wide variety of </a:t>
                      </a:r>
                      <a:r>
                        <a:rPr lang="en" altLang="zh-CN" b="1" dirty="0"/>
                        <a:t>desserts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look totally fresh and custom made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overall very pretty but unique looking.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cheese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Devils </a:t>
                      </a:r>
                      <a:r>
                        <a:rPr lang="en" altLang="zh-CN" b="1" dirty="0"/>
                        <a:t>Mac and cheese</a:t>
                      </a:r>
                      <a:r>
                        <a:rPr lang="en" altLang="zh-CN" dirty="0"/>
                        <a:t>, </a:t>
                      </a:r>
                      <a:r>
                        <a:rPr lang="en" altLang="zh-CN" dirty="0" err="1"/>
                        <a:t>soooo</a:t>
                      </a:r>
                      <a:r>
                        <a:rPr lang="en" altLang="zh-CN" dirty="0"/>
                        <a:t> </a:t>
                      </a:r>
                      <a:r>
                        <a:rPr lang="en" altLang="zh-CN" dirty="0" err="1"/>
                        <a:t>gooood</a:t>
                      </a:r>
                      <a:r>
                        <a:rPr lang="en" altLang="zh-CN" dirty="0"/>
                        <a:t>!!!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marrow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 </a:t>
                      </a:r>
                      <a:r>
                        <a:rPr lang="en" altLang="zh-CN" b="1" dirty="0"/>
                        <a:t>bone marrow</a:t>
                      </a:r>
                      <a:r>
                        <a:rPr lang="en" altLang="zh-CN" dirty="0"/>
                        <a:t> is a must try.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8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salad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kale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caesar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salad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3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chicken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Fried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chicken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the king pao chicken was exceptional.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96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11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16A-0CF2-2B40-8A87-8CB906D8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Aspect Term 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5D01-DB6B-2D42-8385-892875B4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meaningful</a:t>
            </a:r>
            <a:r>
              <a:rPr lang="zh-CN" altLang="en-US" dirty="0"/>
              <a:t> </a:t>
            </a:r>
            <a:r>
              <a:rPr lang="en-US" altLang="zh-CN" dirty="0"/>
              <a:t>roots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507</a:t>
            </a:r>
            <a:r>
              <a:rPr lang="zh-CN" altLang="en-US" dirty="0"/>
              <a:t> </a:t>
            </a:r>
            <a:r>
              <a:rPr lang="en-US" altLang="zh-CN" dirty="0"/>
              <a:t>one-star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B682A1-B334-F840-9E93-7DB314FB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89888"/>
              </p:ext>
            </p:extLst>
          </p:nvPr>
        </p:nvGraphicFramePr>
        <p:xfrm>
          <a:off x="180871" y="2265213"/>
          <a:ext cx="8782258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259">
                  <a:extLst>
                    <a:ext uri="{9D8B030D-6E8A-4147-A177-3AD203B41FA5}">
                      <a16:colId xmlns:a16="http://schemas.microsoft.com/office/drawing/2014/main" val="1296150100"/>
                    </a:ext>
                  </a:extLst>
                </a:gridCol>
                <a:gridCol w="2383726">
                  <a:extLst>
                    <a:ext uri="{9D8B030D-6E8A-4147-A177-3AD203B41FA5}">
                      <a16:colId xmlns:a16="http://schemas.microsoft.com/office/drawing/2014/main" val="2590563494"/>
                    </a:ext>
                  </a:extLst>
                </a:gridCol>
                <a:gridCol w="4608273">
                  <a:extLst>
                    <a:ext uri="{9D8B030D-6E8A-4147-A177-3AD203B41FA5}">
                      <a16:colId xmlns:a16="http://schemas.microsoft.com/office/drawing/2014/main" val="1324116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Mentioned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reviews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0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Ate at 6pm,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pay,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get seated then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serve myself.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Crab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legs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like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water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cold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frozen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broken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selection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sucked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 err="1"/>
                        <a:t>pitifull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joke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diminished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8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sushi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there was no </a:t>
                      </a:r>
                      <a:r>
                        <a:rPr lang="en" altLang="zh-CN" b="1" dirty="0"/>
                        <a:t>sushi</a:t>
                      </a:r>
                      <a:r>
                        <a:rPr lang="en" altLang="zh-CN" dirty="0"/>
                        <a:t> worth mentioning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weird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hard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968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rib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 prime </a:t>
                      </a:r>
                      <a:r>
                        <a:rPr lang="en" altLang="zh-CN" b="1" dirty="0"/>
                        <a:t>rib</a:t>
                      </a:r>
                      <a:r>
                        <a:rPr lang="en" altLang="zh-CN" dirty="0"/>
                        <a:t> was salty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SO tough, I could not cut it with a knife.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8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</a:t>
            </a:r>
            <a:r>
              <a:rPr lang="en-US" altLang="zh-CN" dirty="0"/>
              <a:t>tribution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3C93C6-F6AD-6847-B336-340983CA3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0" y="1154528"/>
            <a:ext cx="7074040" cy="2470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A14AE5-C616-1343-93B9-705B0B67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4" y="3831240"/>
            <a:ext cx="7074040" cy="24708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3B0FAD-D89A-324D-B9F7-0555F89026A3}"/>
              </a:ext>
            </a:extLst>
          </p:cNvPr>
          <p:cNvSpPr txBox="1"/>
          <p:nvPr/>
        </p:nvSpPr>
        <p:spPr>
          <a:xfrm>
            <a:off x="35797" y="115452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Spoon: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2C724-A89D-D44F-A96E-6E6E719B0A65}"/>
              </a:ext>
            </a:extLst>
          </p:cNvPr>
          <p:cNvSpPr txBox="1"/>
          <p:nvPr/>
        </p:nvSpPr>
        <p:spPr>
          <a:xfrm>
            <a:off x="0" y="356971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41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0D136-B06E-F64D-B6AB-9F101139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E6360-C1BC-9E42-9A3E-558132EA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distribution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stars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chi-square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test.</a:t>
            </a:r>
          </a:p>
          <a:p>
            <a:pPr lvl="1"/>
            <a:r>
              <a:rPr kumimoji="1" lang="en-US" altLang="zh-CN" dirty="0"/>
              <a:t>H0: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attributes.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average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(median)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score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Wilcoxon two-sample test.</a:t>
            </a:r>
          </a:p>
          <a:p>
            <a:pPr lvl="1"/>
            <a:r>
              <a:rPr kumimoji="1" lang="en-US" altLang="zh-CN" dirty="0"/>
              <a:t>H0: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median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larger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than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median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Sided)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231240"/>
      </p:ext>
    </p:extLst>
  </p:cSld>
  <p:clrMapOvr>
    <a:masterClrMapping/>
  </p:clrMapOvr>
</p:sld>
</file>

<file path=ppt/theme/theme1.xml><?xml version="1.0" encoding="utf-8"?>
<a:theme xmlns:a="http://schemas.openxmlformats.org/drawingml/2006/main" name="Widescreen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0E846AE0-D853-AC47-94D1-3482A1DCFBB8}"/>
    </a:ext>
  </a:extLst>
</a:theme>
</file>

<file path=ppt/theme/theme2.xml><?xml version="1.0" encoding="utf-8"?>
<a:theme xmlns:a="http://schemas.openxmlformats.org/drawingml/2006/main" name="Standard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60AA7164-CC4E-9240-B0C5-11E4DB602E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Widescreen_Geometric</Template>
  <TotalTime>13695</TotalTime>
  <Words>1257</Words>
  <Application>Microsoft Macintosh PowerPoint</Application>
  <PresentationFormat>全屏显示(4:3)</PresentationFormat>
  <Paragraphs>369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Arial</vt:lpstr>
      <vt:lpstr>Widescreen_Geometric</vt:lpstr>
      <vt:lpstr>Standard_Geometric</vt:lpstr>
      <vt:lpstr>Module2: Yelp Reviews</vt:lpstr>
      <vt:lpstr>Outline of this presentation</vt:lpstr>
      <vt:lpstr>Bag-of-words model </vt:lpstr>
      <vt:lpstr>Deep Learning</vt:lpstr>
      <vt:lpstr>Business Analysis --- Recap</vt:lpstr>
      <vt:lpstr>Aspect Term Extraction (ATE)</vt:lpstr>
      <vt:lpstr>Aspect Term Extraction (ATE)</vt:lpstr>
      <vt:lpstr>Distribution Plot of Attributes</vt:lpstr>
      <vt:lpstr>Hypothesis Testing on Attributes</vt:lpstr>
      <vt:lpstr>Chi-Square Test</vt:lpstr>
      <vt:lpstr>Wilcoxon two-sample test</vt:lpstr>
      <vt:lpstr>Result</vt:lpstr>
      <vt:lpstr>Seasonal Trend - Recap</vt:lpstr>
      <vt:lpstr>Pre-defined Season</vt:lpstr>
      <vt:lpstr>Season Trend</vt:lpstr>
      <vt:lpstr>Seasonal Trend</vt:lpstr>
      <vt:lpstr>Seasonal Trend</vt:lpstr>
      <vt:lpstr>Seasonal Trend</vt:lpstr>
      <vt:lpstr>Keywords in Reviews</vt:lpstr>
      <vt:lpstr>Keywords in Reviews</vt:lpstr>
      <vt:lpstr>Strength and Weakness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SIYU WANG</dc:creator>
  <cp:lastModifiedBy>SIYU WANG</cp:lastModifiedBy>
  <cp:revision>148</cp:revision>
  <dcterms:created xsi:type="dcterms:W3CDTF">2019-02-02T20:20:22Z</dcterms:created>
  <dcterms:modified xsi:type="dcterms:W3CDTF">2019-04-02T00:50:14Z</dcterms:modified>
</cp:coreProperties>
</file>